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handoutMasterIdLst>
    <p:handoutMasterId r:id="rId15"/>
  </p:handoutMasterIdLst>
  <p:sldIdLst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7" r:id="rId14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DDE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21C3CD-D5E5-4FB7-A609-EB4961B1FD7E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EAEC6F-7A13-44E3-9A51-55DF14F4D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569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000">
                <a:latin typeface="Roboto" pitchFamily="2" charset="0"/>
                <a:ea typeface="Roboto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Roboto" pitchFamily="2" charset="0"/>
                <a:ea typeface="Roboto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85F3C-475D-40E5-B047-61179DEA6C4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845C-9017-4F5A-9F91-38E3A2CD4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449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" pitchFamily="2" charset="0"/>
                <a:ea typeface="Roboto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Roboto" pitchFamily="2" charset="0"/>
                <a:ea typeface="Roboto" pitchFamily="2" charset="0"/>
              </a:defRPr>
            </a:lvl1pPr>
            <a:lvl2pPr>
              <a:defRPr>
                <a:latin typeface="Roboto" pitchFamily="2" charset="0"/>
                <a:ea typeface="Roboto" pitchFamily="2" charset="0"/>
              </a:defRPr>
            </a:lvl2pPr>
            <a:lvl3pPr>
              <a:defRPr>
                <a:latin typeface="Roboto" pitchFamily="2" charset="0"/>
                <a:ea typeface="Roboto" pitchFamily="2" charset="0"/>
              </a:defRPr>
            </a:lvl3pPr>
            <a:lvl4pPr>
              <a:defRPr>
                <a:latin typeface="Roboto" pitchFamily="2" charset="0"/>
                <a:ea typeface="Roboto" pitchFamily="2" charset="0"/>
              </a:defRPr>
            </a:lvl4pPr>
            <a:lvl5pPr>
              <a:defRPr>
                <a:latin typeface="Roboto" pitchFamily="2" charset="0"/>
                <a:ea typeface="Roboto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85F3C-475D-40E5-B047-61179DEA6C4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1845C-9017-4F5A-9F91-38E3A2CD4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330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85F3C-475D-40E5-B047-61179DEA6C4B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1845C-9017-4F5A-9F91-38E3A2CD4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535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741" y="2835564"/>
            <a:ext cx="9144000" cy="2203348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Welcome to </a:t>
            </a:r>
            <a:b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Venture Academy</a:t>
            </a:r>
            <a:b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Online Payment Service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ACD50C-6432-46DA-906D-EEAF3D759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741" y="356414"/>
            <a:ext cx="3556000" cy="239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70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2388"/>
            <a:ext cx="10515600" cy="1008300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cs typeface="Verdana" panose="020B0604030504040204" pitchFamily="34" charset="0"/>
              </a:rPr>
              <a:t>ParentPay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ParentPay is our secure online income collection and management service. </a:t>
            </a:r>
          </a:p>
          <a:p>
            <a:pPr marL="0" indent="0">
              <a:buNone/>
            </a:pPr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ParentPay allows you to make payments to school using your debit/credit card or in cash using ParentPay top-up card at your local PayPoint outlets.  You can make payments for:</a:t>
            </a:r>
          </a:p>
          <a:p>
            <a:pPr>
              <a:lnSpc>
                <a:spcPct val="100000"/>
              </a:lnSpc>
            </a:pPr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school meals</a:t>
            </a:r>
          </a:p>
          <a:p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trips</a:t>
            </a:r>
          </a:p>
          <a:p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before/after school clubs and other items.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676" y="5947100"/>
            <a:ext cx="795100" cy="4830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0337" y="5942174"/>
            <a:ext cx="753766" cy="4879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7973" y="5947452"/>
            <a:ext cx="808292" cy="4970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8176" y="5953804"/>
            <a:ext cx="751378" cy="481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3627" y="5927830"/>
            <a:ext cx="831986" cy="5023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916" y="5906515"/>
            <a:ext cx="515821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904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2106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does it work?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The school set up payment items and assign them to the relevant children…this then appears in the payers account for you to pay.</a:t>
            </a:r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6375" y="2771480"/>
            <a:ext cx="9709608" cy="2673565"/>
            <a:chOff x="1102936" y="3393200"/>
            <a:chExt cx="9653047" cy="252951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02936" y="3393200"/>
              <a:ext cx="9653047" cy="2529517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1102936" y="3803904"/>
              <a:ext cx="1466528" cy="118872"/>
            </a:xfrm>
            <a:prstGeom prst="rect">
              <a:avLst/>
            </a:prstGeom>
            <a:solidFill>
              <a:srgbClr val="009D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37057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Once the item has been added, you will be able to make a payment online via ParentPay or with cash at your local PayPoint store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58088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does it work?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78408" y="2788921"/>
            <a:ext cx="9353369" cy="3137428"/>
            <a:chOff x="1544320" y="2626988"/>
            <a:chExt cx="8930640" cy="334254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44320" y="2626988"/>
              <a:ext cx="8930640" cy="3342544"/>
            </a:xfrm>
            <a:prstGeom prst="rect">
              <a:avLst/>
            </a:prstGeom>
            <a:ln>
              <a:solidFill>
                <a:srgbClr val="009DDE"/>
              </a:solidFill>
            </a:ln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44320" y="3038850"/>
              <a:ext cx="1469263" cy="121931"/>
            </a:xfrm>
            <a:prstGeom prst="rect">
              <a:avLst/>
            </a:prstGeom>
            <a:ln>
              <a:solidFill>
                <a:srgbClr val="009DDE"/>
              </a:solidFill>
            </a:ln>
          </p:spPr>
        </p:pic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312" y="3304422"/>
            <a:ext cx="1143000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80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You can keep track of your payments, balances and purchases at any time using the views and reports.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92800" y="5005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do you keep track?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247" y="2747787"/>
            <a:ext cx="7944258" cy="3429176"/>
          </a:xfrm>
          <a:prstGeom prst="rect">
            <a:avLst/>
          </a:prstGeom>
          <a:ln>
            <a:solidFill>
              <a:srgbClr val="009DDE"/>
            </a:solidFill>
          </a:ln>
        </p:spPr>
      </p:pic>
    </p:spTree>
    <p:extLst>
      <p:ext uri="{BB962C8B-B14F-4D97-AF65-F5344CB8AC3E}">
        <p14:creationId xmlns:p14="http://schemas.microsoft.com/office/powerpoint/2010/main" val="924051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You are able to set your account to receive automated alerts</a:t>
            </a:r>
          </a:p>
          <a:p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The school are able to send communication to you via email, SMS or letter.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56981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Don’t miss out! Keep updated…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969" y="3151188"/>
            <a:ext cx="5522975" cy="3118904"/>
          </a:xfrm>
          <a:prstGeom prst="rect">
            <a:avLst/>
          </a:prstGeom>
          <a:ln>
            <a:solidFill>
              <a:srgbClr val="009DDE"/>
            </a:solidFill>
          </a:ln>
        </p:spPr>
      </p:pic>
    </p:spTree>
    <p:extLst>
      <p:ext uri="{BB962C8B-B14F-4D97-AF65-F5344CB8AC3E}">
        <p14:creationId xmlns:p14="http://schemas.microsoft.com/office/powerpoint/2010/main" val="3909324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484" y="906222"/>
            <a:ext cx="10515600" cy="876821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Why we need you to help us go cashless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905" y="1892225"/>
            <a:ext cx="10515600" cy="4549517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Our vision is to create a fully cashless school; helping us to continue to offer a safe, secure environment whilst better enabling us to support teaching and learning. ParentPay also helps you to:</a:t>
            </a:r>
          </a:p>
          <a:p>
            <a:pPr>
              <a:lnSpc>
                <a:spcPct val="120000"/>
              </a:lnSpc>
            </a:pPr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keep your children safe and minimises lost payments</a:t>
            </a:r>
          </a:p>
          <a:p>
            <a:pPr>
              <a:lnSpc>
                <a:spcPct val="120000"/>
              </a:lnSpc>
            </a:pPr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pay for items in a flexible and secure manner</a:t>
            </a:r>
          </a:p>
          <a:p>
            <a:pPr>
              <a:lnSpc>
                <a:spcPct val="120000"/>
              </a:lnSpc>
            </a:pPr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manage your payments simply, providing peace of mind </a:t>
            </a:r>
          </a:p>
          <a:p>
            <a:pPr>
              <a:lnSpc>
                <a:spcPct val="120000"/>
              </a:lnSpc>
            </a:pPr>
            <a:r>
              <a:rPr lang="en-GB" sz="26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keep up to date with payment and balance alerts via email/SMS </a:t>
            </a:r>
          </a:p>
        </p:txBody>
      </p:sp>
    </p:spTree>
    <p:extLst>
      <p:ext uri="{BB962C8B-B14F-4D97-AF65-F5344CB8AC3E}">
        <p14:creationId xmlns:p14="http://schemas.microsoft.com/office/powerpoint/2010/main" val="31616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8075" y="845978"/>
            <a:ext cx="10515600" cy="66278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Making life easier for you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8760"/>
            <a:ext cx="10515600" cy="466820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74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Paying by ParentPay helps our school enormously, whilst providing you with a more secure way to make payments. </a:t>
            </a:r>
          </a:p>
          <a:p>
            <a:pPr marL="0" indent="0" algn="ctr">
              <a:lnSpc>
                <a:spcPct val="120000"/>
              </a:lnSpc>
              <a:buNone/>
            </a:pPr>
            <a:endParaRPr lang="en-GB" sz="7400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7400" dirty="0"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Hundreds of thousands of parents are using ParentPay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7400" dirty="0"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everyday, make sure you are one of them. 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sz="7400" dirty="0"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Thank you for your support!</a:t>
            </a:r>
          </a:p>
        </p:txBody>
      </p:sp>
    </p:spTree>
    <p:extLst>
      <p:ext uri="{BB962C8B-B14F-4D97-AF65-F5344CB8AC3E}">
        <p14:creationId xmlns:p14="http://schemas.microsoft.com/office/powerpoint/2010/main" val="4108337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88075" y="845978"/>
            <a:ext cx="10515600" cy="66278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Thank you, any questions?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2329656"/>
            <a:ext cx="6667500" cy="3343275"/>
          </a:xfrm>
        </p:spPr>
      </p:pic>
    </p:spTree>
    <p:extLst>
      <p:ext uri="{BB962C8B-B14F-4D97-AF65-F5344CB8AC3E}">
        <p14:creationId xmlns:p14="http://schemas.microsoft.com/office/powerpoint/2010/main" val="3725450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7" id="{2415579B-69CE-47AB-BF9B-ED0B6DAA34A4}" vid="{807D4A86-E898-427E-B993-5FC8494EECC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B63B8E0FDA8C47ADA234984890D2FE" ma:contentTypeVersion="4879" ma:contentTypeDescription="Create a new document." ma:contentTypeScope="" ma:versionID="c195999de00a53433ecef5111e1d367e">
  <xsd:schema xmlns:xsd="http://www.w3.org/2001/XMLSchema" xmlns:xs="http://www.w3.org/2001/XMLSchema" xmlns:p="http://schemas.microsoft.com/office/2006/metadata/properties" xmlns:ns2="32b20e2a-747d-47bb-a50c-5351eae79407" xmlns:ns3="8d88549b-649c-4429-8229-760bfcf9d7b9" targetNamespace="http://schemas.microsoft.com/office/2006/metadata/properties" ma:root="true" ma:fieldsID="722e600af360a83616b742c4673e3608" ns2:_="" ns3:_="">
    <xsd:import namespace="32b20e2a-747d-47bb-a50c-5351eae79407"/>
    <xsd:import namespace="8d88549b-649c-4429-8229-760bfcf9d7b9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b20e2a-747d-47bb-a50c-5351eae79407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88549b-649c-4429-8229-760bfcf9d7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EA84BB8-D0C4-43DF-A058-AE1D022BEE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b20e2a-747d-47bb-a50c-5351eae79407"/>
    <ds:schemaRef ds:uri="8d88549b-649c-4429-8229-760bfcf9d7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A666FF-0FAA-445F-9695-FC1B1362219C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0B801C20-74F0-410C-A465-B6BA80A4D291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7E54D71-E39B-4DE4-BC35-34AE5C96E225}">
  <ds:schemaRefs>
    <ds:schemaRef ds:uri="http://purl.org/dc/elements/1.1/"/>
    <ds:schemaRef ds:uri="http://schemas.microsoft.com/office/2006/documentManagement/types"/>
    <ds:schemaRef ds:uri="8d88549b-649c-4429-8229-760bfcf9d7b9"/>
    <ds:schemaRef ds:uri="32b20e2a-747d-47bb-a50c-5351eae79407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ParentPay-Presentations-Slides</Template>
  <TotalTime>321</TotalTime>
  <Words>328</Words>
  <Application>Microsoft Office PowerPoint</Application>
  <PresentationFormat>Widescreen</PresentationFormat>
  <Paragraphs>32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Roboto</vt:lpstr>
      <vt:lpstr>Roboto Light</vt:lpstr>
      <vt:lpstr>Roboto Medium</vt:lpstr>
      <vt:lpstr>Verdana</vt:lpstr>
      <vt:lpstr>Office Theme</vt:lpstr>
      <vt:lpstr>Welcome to  Venture Academy Online Payment Service </vt:lpstr>
      <vt:lpstr>ParentPay</vt:lpstr>
      <vt:lpstr>How does it work?</vt:lpstr>
      <vt:lpstr>How does it work?</vt:lpstr>
      <vt:lpstr>How do you keep track?</vt:lpstr>
      <vt:lpstr>Don’t miss out! Keep updated…</vt:lpstr>
      <vt:lpstr>Why we need you to help us go cashless</vt:lpstr>
      <vt:lpstr>Making life easier for you </vt:lpstr>
      <vt:lpstr>Thank you, 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&lt;your School Name&gt; Online Payment Service</dc:title>
  <dc:creator>Sheena Odell</dc:creator>
  <cp:lastModifiedBy>Jennie Nicholls</cp:lastModifiedBy>
  <cp:revision>31</cp:revision>
  <cp:lastPrinted>2016-10-14T15:33:37Z</cp:lastPrinted>
  <dcterms:created xsi:type="dcterms:W3CDTF">2016-10-12T14:19:23Z</dcterms:created>
  <dcterms:modified xsi:type="dcterms:W3CDTF">2021-03-05T22:51:15Z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0x010100F4B63B8E0FDA8C47ADA234984890D2FE</vt:lpwstr>
  </property>
</Properties>
</file>